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70" r:id="rId3"/>
    <p:sldId id="269" r:id="rId4"/>
    <p:sldId id="267" r:id="rId5"/>
    <p:sldId id="266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Rg st="1" end="8"/>
    <p:penClr>
      <a:srgbClr val="FF0000"/>
    </p:penClr>
  </p:showPr>
  <p:clrMru>
    <a:srgbClr val="339933"/>
    <a:srgbClr val="9537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29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Кількість</a:t>
            </a:r>
            <a:r>
              <a:rPr lang="uk-UA" baseline="0"/>
              <a:t> призових місць</a:t>
            </a:r>
          </a:p>
        </c:rich>
      </c:tx>
      <c:layout>
        <c:manualLayout>
          <c:xMode val="edge"/>
          <c:yMode val="edge"/>
          <c:x val="0.32436773720559792"/>
          <c:y val="3.4176846612697792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2012-1013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axId val="62708352"/>
        <c:axId val="66568192"/>
      </c:barChart>
      <c:catAx>
        <c:axId val="62708352"/>
        <c:scaling>
          <c:orientation val="minMax"/>
        </c:scaling>
        <c:axPos val="b"/>
        <c:tickLblPos val="nextTo"/>
        <c:crossAx val="66568192"/>
        <c:crosses val="autoZero"/>
        <c:auto val="1"/>
        <c:lblAlgn val="ctr"/>
        <c:lblOffset val="100"/>
      </c:catAx>
      <c:valAx>
        <c:axId val="66568192"/>
        <c:scaling>
          <c:orientation val="minMax"/>
          <c:max val="5"/>
        </c:scaling>
        <c:axPos val="l"/>
        <c:majorGridlines/>
        <c:numFmt formatCode="General" sourceLinked="1"/>
        <c:tickLblPos val="nextTo"/>
        <c:crossAx val="62708352"/>
        <c:crosses val="autoZero"/>
        <c:crossBetween val="between"/>
        <c:majorUnit val="1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5"/>
  <c:chart>
    <c:title>
      <c:tx>
        <c:rich>
          <a:bodyPr/>
          <a:lstStyle/>
          <a:p>
            <a:pPr>
              <a:defRPr/>
            </a:pPr>
            <a:r>
              <a:rPr lang="uk-UA"/>
              <a:t>Якісний показник, %</a:t>
            </a:r>
          </a:p>
        </c:rich>
      </c:tx>
      <c:layout>
        <c:manualLayout>
          <c:xMode val="edge"/>
          <c:yMode val="edge"/>
          <c:x val="0.32436773720559814"/>
          <c:y val="3.4176846612697785E-2"/>
        </c:manualLayout>
      </c:layout>
    </c:title>
    <c:plotArea>
      <c:layout>
        <c:manualLayout>
          <c:layoutTarget val="inner"/>
          <c:xMode val="edge"/>
          <c:yMode val="edge"/>
          <c:x val="0.11575685427602372"/>
          <c:y val="0.20661900072783379"/>
          <c:w val="0.88424314572397456"/>
          <c:h val="0.6587713207659560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2012-1013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71</c:v>
                </c:pt>
                <c:pt idx="1">
                  <c:v>69</c:v>
                </c:pt>
                <c:pt idx="2">
                  <c:v>75</c:v>
                </c:pt>
                <c:pt idx="3">
                  <c:v>78</c:v>
                </c:pt>
                <c:pt idx="4">
                  <c:v>81</c:v>
                </c:pt>
              </c:numCache>
            </c:numRef>
          </c:val>
        </c:ser>
        <c:axId val="65347968"/>
        <c:axId val="65349504"/>
      </c:barChart>
      <c:catAx>
        <c:axId val="65347968"/>
        <c:scaling>
          <c:orientation val="minMax"/>
        </c:scaling>
        <c:axPos val="b"/>
        <c:tickLblPos val="nextTo"/>
        <c:crossAx val="65349504"/>
        <c:crosses val="autoZero"/>
        <c:auto val="1"/>
        <c:lblAlgn val="ctr"/>
        <c:lblOffset val="100"/>
      </c:catAx>
      <c:valAx>
        <c:axId val="653495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65347968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uk-UA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0.83333</cdr:x>
      <cdr:y>0.50903</cdr:y>
    </cdr:from>
    <cdr:to>
      <cdr:x>1</cdr:x>
      <cdr:y>0.79475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36122" y="16291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uk-UA" sz="1100"/>
        </a:p>
      </cdr:txBody>
    </cdr:sp>
  </cdr:relSizeAnchor>
  <cdr:relSizeAnchor xmlns:cdr="http://schemas.openxmlformats.org/drawingml/2006/chartDrawing">
    <cdr:from>
      <cdr:x>0.28388</cdr:x>
      <cdr:y>0.07225</cdr:y>
    </cdr:from>
    <cdr:to>
      <cdr:x>0.30113</cdr:x>
      <cdr:y>0.09195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557501" y="231227"/>
          <a:ext cx="94593" cy="6306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0.83333</cdr:x>
      <cdr:y>0.50903</cdr:y>
    </cdr:from>
    <cdr:to>
      <cdr:x>1</cdr:x>
      <cdr:y>0.79475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36122" y="16291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uk-UA" sz="1100"/>
        </a:p>
      </cdr:txBody>
    </cdr:sp>
  </cdr:relSizeAnchor>
  <cdr:relSizeAnchor xmlns:cdr="http://schemas.openxmlformats.org/drawingml/2006/chartDrawing">
    <cdr:from>
      <cdr:x>0.28388</cdr:x>
      <cdr:y>0.07225</cdr:y>
    </cdr:from>
    <cdr:to>
      <cdr:x>0.30113</cdr:x>
      <cdr:y>0.09195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557501" y="231227"/>
          <a:ext cx="94593" cy="6306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 dirty="0">
            <a:solidFill>
              <a:srgbClr val="339933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7A8B9-6587-45D6-B5D6-185886EF1A03}" type="datetimeFigureOut">
              <a:rPr lang="uk-UA" smtClean="0"/>
              <a:pPr/>
              <a:t>15.03.2017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08C9-64FE-42A1-97E4-AE4B9DE72C5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408C9-64FE-42A1-97E4-AE4B9DE72C5F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>
    <p:check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643174" y="571480"/>
            <a:ext cx="6286544" cy="6286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uk-UA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uk-UA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itchFamily="34" charset="0"/>
                <a:cs typeface="Aharoni" pitchFamily="2" charset="-79"/>
              </a:rPr>
              <a:t>Савчук Олена Володимирівна</a:t>
            </a:r>
            <a:endParaRPr kumimoji="0" lang="uk-UA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itchFamily="34" charset="0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uk-UA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cs typeface="Aharoni" pitchFamily="2" charset="-79"/>
            </a:endParaRPr>
          </a:p>
          <a:p>
            <a:pPr lvl="0">
              <a:lnSpc>
                <a:spcPct val="120000"/>
              </a:lnSpc>
              <a:spcBef>
                <a:spcPct val="20000"/>
              </a:spcBef>
              <a:defRPr/>
            </a:pP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Aharoni" pitchFamily="2" charset="-79"/>
              </a:rPr>
              <a:t>Місце роботи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cs typeface="Aharoni" pitchFamily="2" charset="-79"/>
              </a:rPr>
              <a:t>:        Комунальний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cs typeface="Aharoni" pitchFamily="2" charset="-79"/>
              </a:rPr>
              <a:t> заклад </a:t>
            </a:r>
            <a:r>
              <a:rPr lang="uk-UA" sz="2000" b="1" i="1" dirty="0" smtClean="0">
                <a:solidFill>
                  <a:schemeClr val="tx2"/>
                </a:solidFill>
              </a:rPr>
              <a:t>«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cs typeface="Aharoni" pitchFamily="2" charset="-79"/>
              </a:rPr>
              <a:t>НВК </a:t>
            </a:r>
            <a:r>
              <a:rPr lang="uk-UA" sz="2000" b="1" i="1" dirty="0" smtClean="0">
                <a:solidFill>
                  <a:schemeClr val="tx2"/>
                </a:solidFill>
              </a:rPr>
              <a:t>«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cs typeface="Aharoni" pitchFamily="2" charset="-79"/>
              </a:rPr>
              <a:t>ЗОШ І-ІІІ ст.№13 – колегіум</a:t>
            </a:r>
            <a:r>
              <a:rPr lang="uk-UA" sz="2000" b="1" i="1" dirty="0" smtClean="0">
                <a:solidFill>
                  <a:schemeClr val="tx2"/>
                </a:solidFill>
              </a:rPr>
              <a:t>»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cs typeface="Aharoni" pitchFamily="2" charset="-79"/>
              </a:rPr>
              <a:t>  м. Ковеля</a:t>
            </a:r>
            <a:r>
              <a:rPr lang="uk-UA" sz="2000" b="1" i="1" dirty="0" smtClean="0">
                <a:solidFill>
                  <a:schemeClr val="tx2"/>
                </a:solidFill>
              </a:rPr>
              <a:t>»</a:t>
            </a:r>
            <a:endParaRPr kumimoji="0" lang="uk-UA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Стаж роботи: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        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24 роки</a:t>
            </a:r>
          </a:p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lang="uk-UA" sz="2000" b="1" dirty="0" smtClean="0">
                <a:latin typeface="+mj-lt"/>
              </a:rPr>
              <a:t>Вчитель географії</a:t>
            </a:r>
            <a:r>
              <a:rPr lang="uk-UA" sz="2000" b="1" dirty="0" smtClean="0"/>
              <a:t>     </a:t>
            </a:r>
            <a:r>
              <a:rPr lang="uk-UA" sz="2000" b="1" dirty="0" smtClean="0">
                <a:solidFill>
                  <a:schemeClr val="tx2"/>
                </a:solidFill>
              </a:rPr>
              <a:t>у 6, 7, 8, 9, 10 класах </a:t>
            </a:r>
          </a:p>
          <a:p>
            <a:pPr>
              <a:lnSpc>
                <a:spcPct val="120000"/>
              </a:lnSpc>
              <a:spcBef>
                <a:spcPct val="20000"/>
              </a:spcBef>
              <a:defRPr/>
            </a:pP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Проблемне питання: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uk-UA" sz="2200" b="1" i="1" dirty="0" smtClean="0">
                <a:solidFill>
                  <a:schemeClr val="tx2"/>
                </a:solidFill>
                <a:latin typeface="+mj-lt"/>
              </a:rPr>
              <a:t>«Формування життєвих </a:t>
            </a:r>
            <a:r>
              <a:rPr lang="uk-UA" sz="2200" b="1" i="1" dirty="0" err="1" smtClean="0">
                <a:solidFill>
                  <a:schemeClr val="tx2"/>
                </a:solidFill>
                <a:latin typeface="+mj-lt"/>
              </a:rPr>
              <a:t>компетентностей</a:t>
            </a:r>
            <a:r>
              <a:rPr lang="uk-UA" sz="2200" b="1" i="1" dirty="0" smtClean="0">
                <a:solidFill>
                  <a:schemeClr val="tx2"/>
                </a:solidFill>
                <a:latin typeface="+mj-lt"/>
              </a:rPr>
              <a:t> учнів на уроках географії засобами інноваційних технологій» </a:t>
            </a:r>
            <a:endParaRPr lang="uk-UA" sz="20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r">
              <a:lnSpc>
                <a:spcPct val="120000"/>
              </a:lnSpc>
              <a:spcBef>
                <a:spcPct val="20000"/>
              </a:spcBef>
              <a:defRPr/>
            </a:pPr>
            <a:r>
              <a:rPr lang="uk-UA" sz="20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Педагогічне кредо: </a:t>
            </a:r>
            <a:r>
              <a:rPr lang="uk-UA" sz="2000" b="1" i="1" dirty="0" smtClean="0">
                <a:solidFill>
                  <a:schemeClr val="tx2"/>
                </a:solidFill>
              </a:rPr>
              <a:t>«</a:t>
            </a:r>
            <a:r>
              <a:rPr lang="uk-UA" sz="2000" b="1" i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Хто осягає нове, плекаючи старе, той може бути вчителем </a:t>
            </a:r>
            <a:r>
              <a:rPr lang="uk-UA" sz="2000" b="1" i="1" dirty="0" smtClean="0">
                <a:solidFill>
                  <a:schemeClr val="tx2"/>
                </a:solidFill>
              </a:rPr>
              <a:t>»</a:t>
            </a:r>
            <a:r>
              <a:rPr lang="uk-UA" sz="2000" b="1" i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(Конфуцій)</a:t>
            </a:r>
            <a:br>
              <a:rPr lang="uk-UA" sz="2000" b="1" i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2000" b="1" i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Sergiy\Desktop\00000 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2071702" cy="284797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357322"/>
          </a:xfrm>
        </p:spPr>
        <p:txBody>
          <a:bodyPr>
            <a:noAutofit/>
          </a:bodyPr>
          <a:lstStyle/>
          <a:p>
            <a:r>
              <a:rPr lang="uk-UA" b="1" i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uk-UA" b="1" i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uk-UA" b="1" i="1" dirty="0" smtClean="0">
                <a:solidFill>
                  <a:srgbClr val="339933"/>
                </a:solidFill>
                <a:latin typeface="Monotype Corsiva" pitchFamily="66" charset="0"/>
              </a:rPr>
              <a:t>Інноваційні   педагогічні технології</a:t>
            </a:r>
            <a:r>
              <a:rPr lang="uk-UA" sz="4800" b="1" i="1" dirty="0" smtClean="0">
                <a:solidFill>
                  <a:srgbClr val="339933"/>
                </a:solidFill>
                <a:latin typeface="Monotype Corsiva" pitchFamily="66" charset="0"/>
              </a:rPr>
              <a:t/>
            </a:r>
            <a:br>
              <a:rPr lang="uk-UA" sz="4800" b="1" i="1" dirty="0" smtClean="0">
                <a:solidFill>
                  <a:srgbClr val="339933"/>
                </a:solidFill>
                <a:latin typeface="Monotype Corsiva" pitchFamily="66" charset="0"/>
              </a:rPr>
            </a:br>
            <a:endParaRPr lang="uk-UA" sz="4800" dirty="0">
              <a:solidFill>
                <a:srgbClr val="33993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578645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Інтерактивні технології    (О.</a:t>
            </a:r>
            <a:r>
              <a:rPr lang="uk-UA" dirty="0" err="1" smtClean="0"/>
              <a:t>Пометун</a:t>
            </a:r>
            <a:r>
              <a:rPr lang="uk-UA" dirty="0" smtClean="0"/>
              <a:t>,  Л.</a:t>
            </a:r>
            <a:r>
              <a:rPr lang="uk-UA" dirty="0" err="1" smtClean="0"/>
              <a:t>Пироженко</a:t>
            </a:r>
            <a:r>
              <a:rPr lang="uk-UA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Технологія  формування творчої особистості (Ю.</a:t>
            </a:r>
            <a:r>
              <a:rPr lang="uk-UA" dirty="0" err="1" smtClean="0"/>
              <a:t>Богоявленська</a:t>
            </a:r>
            <a:r>
              <a:rPr lang="uk-UA" dirty="0" smtClean="0"/>
              <a:t>,  С.Сисоєва)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 Технологія розвитку критичного мислення (К.</a:t>
            </a:r>
            <a:r>
              <a:rPr lang="uk-UA" dirty="0" err="1" smtClean="0"/>
              <a:t>Мередіт</a:t>
            </a:r>
            <a:r>
              <a:rPr lang="uk-UA" dirty="0" smtClean="0"/>
              <a:t>, Д.Клерк)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 Ігрові технології    ( В.Коваленко Д.Ельконін)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 Особистісно-орієнтоване   навчання  (С.</a:t>
            </a:r>
            <a:r>
              <a:rPr lang="uk-UA" dirty="0" err="1" smtClean="0"/>
              <a:t>Подмазін</a:t>
            </a:r>
            <a:r>
              <a:rPr lang="uk-UA" dirty="0" smtClean="0"/>
              <a:t>, О.Савченко)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 Технологія проектного навчання   (К.</a:t>
            </a:r>
            <a:r>
              <a:rPr lang="uk-UA" dirty="0" err="1" smtClean="0"/>
              <a:t>Баханов</a:t>
            </a:r>
            <a:r>
              <a:rPr lang="uk-UA" dirty="0" smtClean="0"/>
              <a:t>, В.</a:t>
            </a:r>
            <a:r>
              <a:rPr lang="uk-UA" dirty="0" err="1" smtClean="0"/>
              <a:t>Гузеєв</a:t>
            </a:r>
            <a:r>
              <a:rPr lang="uk-UA" dirty="0" smtClean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uk-UA" dirty="0" err="1" smtClean="0"/>
              <a:t>Здоров’язберігаючі</a:t>
            </a:r>
            <a:r>
              <a:rPr lang="uk-UA" dirty="0" smtClean="0"/>
              <a:t>  технології    (Н.</a:t>
            </a:r>
            <a:r>
              <a:rPr lang="uk-UA" dirty="0" err="1" smtClean="0"/>
              <a:t>Смірнов</a:t>
            </a:r>
            <a:r>
              <a:rPr lang="uk-UA" dirty="0" smtClean="0"/>
              <a:t>, В.Морозова)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Інформаційно-комунікаційні технології </a:t>
            </a:r>
            <a:r>
              <a:rPr lang="uk-UA" smtClean="0"/>
              <a:t>(А.Єршов)</a:t>
            </a:r>
            <a:endParaRPr lang="uk-UA" sz="3400" b="1" i="1" dirty="0" smtClean="0">
              <a:solidFill>
                <a:srgbClr val="339933"/>
              </a:solidFill>
            </a:endParaRPr>
          </a:p>
          <a:p>
            <a:pPr algn="ctr">
              <a:buNone/>
            </a:pPr>
            <a:r>
              <a:rPr lang="uk-UA" sz="3400" b="1" i="1" dirty="0" smtClean="0">
                <a:solidFill>
                  <a:srgbClr val="339933"/>
                </a:solidFill>
              </a:rPr>
              <a:t>Мета  застосування   інноваційних   технологій:</a:t>
            </a:r>
            <a:r>
              <a:rPr lang="en-US" sz="3400" b="1" i="1" dirty="0" smtClean="0">
                <a:solidFill>
                  <a:srgbClr val="339933"/>
                </a:solidFill>
              </a:rPr>
              <a:t> </a:t>
            </a:r>
            <a:endParaRPr lang="uk-UA" sz="3400" b="1" i="1" dirty="0" smtClean="0">
              <a:solidFill>
                <a:srgbClr val="339933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uk-UA" dirty="0" smtClean="0"/>
              <a:t>формування життєвих </a:t>
            </a:r>
            <a:r>
              <a:rPr lang="uk-UA" dirty="0" err="1" smtClean="0"/>
              <a:t>компетентностей</a:t>
            </a:r>
            <a:r>
              <a:rPr lang="uk-UA" dirty="0" smtClean="0"/>
              <a:t> учнів, створення оптимальних сприятливих умов  для повноцінного  розвитку соціально адаптованої, успішної особистості, розвиток творчих здібностей кожного учасника навчально-виховного процесу на уроках географії, виховання учнів з високим рівнем культури</a:t>
            </a:r>
          </a:p>
          <a:p>
            <a:endParaRPr lang="uk-UA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39933"/>
                </a:solidFill>
              </a:rPr>
              <a:t>Результативність роботи</a:t>
            </a:r>
            <a:endParaRPr lang="uk-UA" dirty="0">
              <a:solidFill>
                <a:srgbClr val="339933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400052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286248" y="1500174"/>
          <a:ext cx="4543428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286380" y="5357826"/>
            <a:ext cx="33575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 smtClean="0"/>
              <a:t>Динаміка рівня навчальних досягнень</a:t>
            </a:r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5000636"/>
            <a:ext cx="42148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 smtClean="0"/>
              <a:t>Результативність участі в міських олімпіадах, турнірах,</a:t>
            </a:r>
          </a:p>
          <a:p>
            <a:pPr algn="ctr"/>
            <a:r>
              <a:rPr lang="uk-UA" b="1" i="1" dirty="0" smtClean="0"/>
              <a:t> конкурсах</a:t>
            </a:r>
            <a:endParaRPr lang="uk-UA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60351"/>
            <a:ext cx="7215206" cy="66832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dirty="0" smtClean="0"/>
              <a:t>  </a:t>
            </a:r>
            <a:r>
              <a:rPr lang="uk-UA" dirty="0" smtClean="0">
                <a:solidFill>
                  <a:srgbClr val="339933"/>
                </a:solidFill>
              </a:rPr>
              <a:t>Результативність роботи</a:t>
            </a:r>
            <a:endParaRPr lang="ru-RU" dirty="0" smtClean="0">
              <a:solidFill>
                <a:srgbClr val="339933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7416800" cy="576103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800" dirty="0" smtClean="0">
                <a:solidFill>
                  <a:schemeClr val="accent2"/>
                </a:solidFill>
              </a:rPr>
              <a:t>Участь в </a:t>
            </a:r>
            <a:r>
              <a:rPr lang="en-US" sz="2800" dirty="0" smtClean="0">
                <a:solidFill>
                  <a:schemeClr val="accent2"/>
                </a:solidFill>
              </a:rPr>
              <a:t>III</a:t>
            </a:r>
            <a:r>
              <a:rPr lang="uk-UA" sz="2800" dirty="0" smtClean="0">
                <a:solidFill>
                  <a:schemeClr val="accent2"/>
                </a:solidFill>
              </a:rPr>
              <a:t> етапі всеукраїнських предметних олімпіад з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800" dirty="0" smtClean="0">
                <a:solidFill>
                  <a:schemeClr val="accent2"/>
                </a:solidFill>
              </a:rPr>
              <a:t> географії: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uk-UA" sz="2900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900" dirty="0" smtClean="0"/>
              <a:t>2012-2013 </a:t>
            </a:r>
            <a:r>
              <a:rPr lang="uk-UA" sz="2900" dirty="0" err="1" smtClean="0"/>
              <a:t>н.р</a:t>
            </a:r>
            <a:r>
              <a:rPr lang="uk-UA" sz="2900" dirty="0" smtClean="0"/>
              <a:t>. – 2 місце, 11 клас;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900" dirty="0" smtClean="0"/>
              <a:t>                            3 місце, 10 клас;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900" dirty="0" smtClean="0"/>
              <a:t>2013-2014 </a:t>
            </a:r>
            <a:r>
              <a:rPr lang="uk-UA" sz="2900" dirty="0" err="1" smtClean="0"/>
              <a:t>н.р</a:t>
            </a:r>
            <a:r>
              <a:rPr lang="uk-UA" sz="2900" dirty="0" smtClean="0"/>
              <a:t>. – 3 місце, 9 клас;</a:t>
            </a:r>
          </a:p>
          <a:p>
            <a:pPr>
              <a:lnSpc>
                <a:spcPct val="70000"/>
              </a:lnSpc>
              <a:buNone/>
            </a:pPr>
            <a:r>
              <a:rPr lang="uk-UA" sz="2900" dirty="0" smtClean="0"/>
              <a:t>2016 – 2017 </a:t>
            </a:r>
            <a:r>
              <a:rPr lang="uk-UA" sz="2900" dirty="0" err="1" smtClean="0"/>
              <a:t>н.р</a:t>
            </a:r>
            <a:r>
              <a:rPr lang="uk-UA" sz="2900" dirty="0" smtClean="0"/>
              <a:t>. – 3 місце, 9 клас.</a:t>
            </a:r>
            <a:endParaRPr lang="uk-UA" sz="2900" dirty="0" smtClean="0">
              <a:solidFill>
                <a:srgbClr val="FFCC00"/>
              </a:solidFill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uk-UA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800" dirty="0" smtClean="0">
                <a:solidFill>
                  <a:schemeClr val="accent2"/>
                </a:solidFill>
              </a:rPr>
              <a:t>Участь в обласному конкурсі-захисті </a:t>
            </a:r>
            <a:r>
              <a:rPr lang="uk-UA" sz="2800" dirty="0" err="1" smtClean="0">
                <a:solidFill>
                  <a:schemeClr val="accent2"/>
                </a:solidFill>
              </a:rPr>
              <a:t>науково-</a:t>
            </a:r>
            <a:endParaRPr lang="uk-UA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800" dirty="0" smtClean="0">
                <a:solidFill>
                  <a:schemeClr val="accent2"/>
                </a:solidFill>
              </a:rPr>
              <a:t>дослідницьких робіт МАН:</a:t>
            </a:r>
          </a:p>
          <a:p>
            <a:pPr>
              <a:lnSpc>
                <a:spcPct val="70000"/>
              </a:lnSpc>
              <a:buNone/>
            </a:pPr>
            <a:endParaRPr lang="uk-UA" sz="2900" dirty="0" smtClean="0"/>
          </a:p>
          <a:p>
            <a:pPr>
              <a:lnSpc>
                <a:spcPct val="70000"/>
              </a:lnSpc>
              <a:buNone/>
            </a:pPr>
            <a:r>
              <a:rPr lang="uk-UA" sz="2900" dirty="0" smtClean="0"/>
              <a:t>2012-2013н.р. – 2 місце, 11 клас;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900" dirty="0" smtClean="0"/>
              <a:t>2015-2016н.р. – 3 місце, 11 клас.</a:t>
            </a:r>
            <a:endParaRPr lang="en-US" sz="2900" dirty="0" smtClean="0">
              <a:solidFill>
                <a:srgbClr val="FFCC00"/>
              </a:solidFill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uk-UA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800" dirty="0" smtClean="0">
                <a:solidFill>
                  <a:schemeClr val="accent2"/>
                </a:solidFill>
              </a:rPr>
              <a:t>Участь в </a:t>
            </a:r>
            <a:r>
              <a:rPr lang="uk-UA" sz="2800" dirty="0" err="1" smtClean="0">
                <a:solidFill>
                  <a:schemeClr val="accent2"/>
                </a:solidFill>
              </a:rPr>
              <a:t>історико</a:t>
            </a:r>
            <a:r>
              <a:rPr lang="uk-UA" sz="2800" dirty="0" smtClean="0">
                <a:solidFill>
                  <a:schemeClr val="accent2"/>
                </a:solidFill>
              </a:rPr>
              <a:t> - краєзнавчих конкурсах: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uk-UA" sz="2900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900" dirty="0" smtClean="0"/>
              <a:t>2013-2014 </a:t>
            </a:r>
            <a:r>
              <a:rPr lang="uk-UA" sz="2900" dirty="0" err="1" smtClean="0"/>
              <a:t>н.р</a:t>
            </a:r>
            <a:r>
              <a:rPr lang="uk-UA" sz="2900" dirty="0" smtClean="0"/>
              <a:t>. – 1 місце, </a:t>
            </a:r>
            <a:r>
              <a:rPr lang="uk-UA" sz="2900" dirty="0" err="1" smtClean="0"/>
              <a:t>“Історія</a:t>
            </a:r>
            <a:r>
              <a:rPr lang="uk-UA" sz="2900" dirty="0" smtClean="0"/>
              <a:t> міст і сіл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900" dirty="0" err="1" smtClean="0"/>
              <a:t>Волині”</a:t>
            </a:r>
            <a:r>
              <a:rPr lang="uk-UA" sz="2900" dirty="0" smtClean="0"/>
              <a:t>, переможець міського, обласного та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900" dirty="0" smtClean="0"/>
              <a:t> Всеукраїнського етапу,11клас;</a:t>
            </a:r>
          </a:p>
          <a:p>
            <a:pPr lvl="0">
              <a:buNone/>
            </a:pPr>
            <a:r>
              <a:rPr lang="uk-UA" sz="2800" dirty="0" smtClean="0"/>
              <a:t>2016 – 2017н .р. – 1 місце, </a:t>
            </a:r>
            <a:r>
              <a:rPr lang="uk-UA" sz="2800" dirty="0" err="1" smtClean="0"/>
              <a:t>“Моя</a:t>
            </a:r>
            <a:r>
              <a:rPr lang="uk-UA" sz="2800" dirty="0" smtClean="0"/>
              <a:t> мала </a:t>
            </a:r>
            <a:r>
              <a:rPr lang="uk-UA" sz="2800" dirty="0" err="1" smtClean="0"/>
              <a:t>Батьківщина”-</a:t>
            </a:r>
            <a:r>
              <a:rPr lang="uk-UA" sz="2800" dirty="0" smtClean="0"/>
              <a:t>  переможець міського етапу гурток «Краєзнавець». 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uk-UA" sz="2900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uk-UA" sz="2900" dirty="0" smtClean="0"/>
              <a:t>			</a:t>
            </a:r>
            <a:endParaRPr lang="ru-RU" sz="2900" dirty="0" smtClean="0"/>
          </a:p>
        </p:txBody>
      </p:sp>
      <p:pic>
        <p:nvPicPr>
          <p:cNvPr id="1026" name="Picture 2" descr="C:\Users\Sergiy\Desktop\2017-02-07 новая папка\Image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14290"/>
            <a:ext cx="1785918" cy="2456185"/>
          </a:xfrm>
          <a:prstGeom prst="rect">
            <a:avLst/>
          </a:prstGeom>
          <a:noFill/>
        </p:spPr>
      </p:pic>
      <p:pic>
        <p:nvPicPr>
          <p:cNvPr id="1027" name="Picture 3" descr="C:\Users\Sergiy\Desktop\2017-02-07 новая папка\Image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12" y="2357430"/>
            <a:ext cx="1857388" cy="2554478"/>
          </a:xfrm>
          <a:prstGeom prst="rect">
            <a:avLst/>
          </a:prstGeom>
          <a:noFill/>
        </p:spPr>
      </p:pic>
      <p:pic>
        <p:nvPicPr>
          <p:cNvPr id="1028" name="Picture 4" descr="C:\Users\Sergiy\Desktop\2017-02-07 новая папка\Ima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30215" y="4286256"/>
            <a:ext cx="1713785" cy="235698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357189"/>
            <a:ext cx="8120062" cy="57148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4000" dirty="0" smtClean="0"/>
              <a:t>    </a:t>
            </a:r>
            <a:r>
              <a:rPr lang="uk-UA" sz="4000" dirty="0" smtClean="0">
                <a:solidFill>
                  <a:srgbClr val="339933"/>
                </a:solidFill>
                <a:latin typeface="Arial Black" pitchFamily="34" charset="0"/>
              </a:rPr>
              <a:t>Методична робота</a:t>
            </a:r>
            <a:endParaRPr lang="ru-RU" sz="4000" dirty="0" smtClean="0">
              <a:solidFill>
                <a:srgbClr val="339933"/>
              </a:solidFill>
              <a:latin typeface="Arial Black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142984"/>
            <a:ext cx="8429684" cy="5715016"/>
          </a:xfrm>
        </p:spPr>
        <p:txBody>
          <a:bodyPr>
            <a:noAutofit/>
          </a:bodyPr>
          <a:lstStyle/>
          <a:p>
            <a:pPr eaLnBrk="1" hangingPunct="1">
              <a:lnSpc>
                <a:spcPct val="70000"/>
              </a:lnSpc>
            </a:pPr>
            <a:r>
              <a:rPr lang="uk-UA" sz="2000" b="1" dirty="0" smtClean="0"/>
              <a:t>Керівник шкільного методичного об'єднання вчителів суспільно-природничих дисциплін, (до 2014р.).</a:t>
            </a:r>
          </a:p>
          <a:p>
            <a:pPr>
              <a:lnSpc>
                <a:spcPct val="70000"/>
              </a:lnSpc>
            </a:pPr>
            <a:r>
              <a:rPr lang="uk-UA" sz="2000" b="1" dirty="0" smtClean="0"/>
              <a:t>Підготовка та участь у міському семінарі «Модернізація управління навчально-виховним процесом на уроках географії  шляхом впровадження інноваційних технологій», (2012р.). </a:t>
            </a:r>
          </a:p>
          <a:p>
            <a:pPr>
              <a:lnSpc>
                <a:spcPct val="70000"/>
              </a:lnSpc>
            </a:pPr>
            <a:r>
              <a:rPr lang="uk-UA" sz="2000" b="1" dirty="0" smtClean="0"/>
              <a:t>Постійний член журі міських етапів предметних олімпіад з географії, екології, олімпіади юніорів, конкурсу-захисту науково-дослідницьких робіт МАН, (2012-2017р.).</a:t>
            </a:r>
          </a:p>
          <a:p>
            <a:pPr>
              <a:lnSpc>
                <a:spcPct val="70000"/>
              </a:lnSpc>
            </a:pPr>
            <a:r>
              <a:rPr lang="uk-UA" sz="2000" b="1" dirty="0" smtClean="0"/>
              <a:t>Створення авторської програми науково-дослідницької секції «Історичне краєзнавство», (2013р.). </a:t>
            </a:r>
          </a:p>
          <a:p>
            <a:pPr eaLnBrk="1" hangingPunct="1">
              <a:lnSpc>
                <a:spcPct val="70000"/>
              </a:lnSpc>
            </a:pPr>
            <a:r>
              <a:rPr lang="uk-UA" sz="2000" b="1" dirty="0" smtClean="0"/>
              <a:t>Керівник секції історичного краєзнавства МАН шкільного наукового товариства </a:t>
            </a:r>
            <a:r>
              <a:rPr lang="uk-UA" sz="2000" b="1" dirty="0" err="1" smtClean="0"/>
              <a:t>“Країна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знань”</a:t>
            </a:r>
            <a:r>
              <a:rPr lang="uk-UA" sz="2000" b="1" dirty="0" smtClean="0"/>
              <a:t>, (2012-2017р.).</a:t>
            </a:r>
          </a:p>
          <a:p>
            <a:pPr>
              <a:lnSpc>
                <a:spcPct val="70000"/>
              </a:lnSpc>
            </a:pPr>
            <a:r>
              <a:rPr lang="uk-UA" sz="2000" b="1" dirty="0" smtClean="0"/>
              <a:t>Участь у «Творчих сходинках педагогів Волині», (2012р.).</a:t>
            </a:r>
          </a:p>
          <a:p>
            <a:pPr>
              <a:lnSpc>
                <a:spcPct val="70000"/>
              </a:lnSpc>
            </a:pPr>
            <a:r>
              <a:rPr lang="uk-UA" sz="2000" b="1" dirty="0" smtClean="0"/>
              <a:t>Виступ на засіданні педагогічної ради: «Проблеми адаптації п’ятикласників до нових умов навчання», (2013р.). </a:t>
            </a:r>
          </a:p>
          <a:p>
            <a:pPr>
              <a:lnSpc>
                <a:spcPct val="70000"/>
              </a:lnSpc>
            </a:pPr>
            <a:r>
              <a:rPr lang="uk-UA" sz="2000" b="1" dirty="0" smtClean="0"/>
              <a:t>Виступи на шкільних та міських засіданнях методичних об'єднань: «Модель творчого зростання вчителя. Професійне </a:t>
            </a:r>
            <a:r>
              <a:rPr lang="uk-UA" sz="2000" b="1" dirty="0" err="1" smtClean="0"/>
              <a:t>портфоліо</a:t>
            </a:r>
            <a:r>
              <a:rPr lang="uk-UA" sz="2000" b="1" dirty="0" smtClean="0"/>
              <a:t> вчителя географії»; «Створення  умов  для    розвитку  обдарованої  особистості  через  використання  інноваційних  технологій  в  </a:t>
            </a:r>
            <a:r>
              <a:rPr lang="uk-UA" sz="2000" b="1" dirty="0" err="1" smtClean="0"/>
              <a:t>навчально</a:t>
            </a:r>
            <a:r>
              <a:rPr lang="uk-UA" sz="2000" b="1" dirty="0" smtClean="0"/>
              <a:t> – виховному  процесі», </a:t>
            </a:r>
            <a:r>
              <a:rPr lang="uk-UA" sz="2000" b="1" smtClean="0"/>
              <a:t>(</a:t>
            </a:r>
            <a:r>
              <a:rPr lang="uk-UA" sz="2000" b="1" smtClean="0"/>
              <a:t>2016 </a:t>
            </a:r>
            <a:r>
              <a:rPr lang="uk-UA" sz="2000" b="1" smtClean="0"/>
              <a:t>- </a:t>
            </a:r>
            <a:r>
              <a:rPr lang="uk-UA" sz="2000" b="1" smtClean="0"/>
              <a:t>2017р</a:t>
            </a:r>
            <a:r>
              <a:rPr lang="uk-UA" sz="2000" b="1" dirty="0" smtClean="0"/>
              <a:t>.).</a:t>
            </a:r>
          </a:p>
          <a:p>
            <a:pPr>
              <a:lnSpc>
                <a:spcPct val="70000"/>
              </a:lnSpc>
            </a:pPr>
            <a:r>
              <a:rPr lang="uk-UA" sz="2000" b="1" dirty="0" smtClean="0"/>
              <a:t>Участь у апробації підручників з географії для 6,7, 8 класів</a:t>
            </a:r>
          </a:p>
          <a:p>
            <a:pPr eaLnBrk="1" hangingPunct="1">
              <a:lnSpc>
                <a:spcPct val="70000"/>
              </a:lnSpc>
            </a:pPr>
            <a:endParaRPr lang="uk-UA" sz="2000" b="1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339933"/>
                </a:solidFill>
                <a:latin typeface="Arial Black" pitchFamily="34" charset="0"/>
                <a:cs typeface="Aharoni" pitchFamily="2" charset="-79"/>
              </a:rPr>
              <a:t>Методична робота</a:t>
            </a:r>
            <a:endParaRPr lang="uk-UA" sz="36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501122" cy="5857916"/>
          </a:xfrm>
        </p:spPr>
        <p:txBody>
          <a:bodyPr>
            <a:normAutofit lnSpcReduction="10000"/>
          </a:bodyPr>
          <a:lstStyle/>
          <a:p>
            <a:r>
              <a:rPr lang="uk-UA" sz="2000" b="1" dirty="0" smtClean="0"/>
              <a:t>Участь у </a:t>
            </a:r>
            <a:r>
              <a:rPr lang="uk-UA" sz="2000" b="1" smtClean="0"/>
              <a:t>50 Всеукраїнській </a:t>
            </a:r>
            <a:r>
              <a:rPr lang="uk-UA" sz="2000" b="1" dirty="0" smtClean="0"/>
              <a:t>науковій </a:t>
            </a:r>
            <a:r>
              <a:rPr lang="uk-UA" sz="2000" b="1" dirty="0" err="1" smtClean="0"/>
              <a:t>історико-краєзнавчій</a:t>
            </a:r>
            <a:r>
              <a:rPr lang="uk-UA" sz="2000" b="1" dirty="0" smtClean="0"/>
              <a:t> конференції, присвяченій 495  річниці надання Ковелю </a:t>
            </a:r>
            <a:r>
              <a:rPr lang="uk-UA" sz="2000" b="1" dirty="0" err="1" smtClean="0"/>
              <a:t>Маґдебурзького</a:t>
            </a:r>
            <a:r>
              <a:rPr lang="uk-UA" sz="2000" b="1" dirty="0" smtClean="0"/>
              <a:t> права (підготовка учасника, Колодій Яна, 11кл.). Публікація виступу: «</a:t>
            </a:r>
            <a:r>
              <a:rPr lang="ru-RU" sz="2000" b="1" dirty="0" smtClean="0"/>
              <a:t>Роль </a:t>
            </a:r>
            <a:r>
              <a:rPr lang="ru-RU" sz="2000" b="1" dirty="0" err="1" smtClean="0"/>
              <a:t>магдебурзького</a:t>
            </a:r>
            <a:r>
              <a:rPr lang="ru-RU" sz="2000" b="1" dirty="0" smtClean="0"/>
              <a:t> права у </a:t>
            </a:r>
            <a:r>
              <a:rPr lang="ru-RU" sz="2000" b="1" dirty="0" err="1" smtClean="0"/>
              <a:t>розвитку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самоврядування</a:t>
            </a:r>
            <a:r>
              <a:rPr lang="ru-RU" sz="2000" b="1" dirty="0" smtClean="0"/>
              <a:t> м. Ковеля»</a:t>
            </a:r>
            <a:r>
              <a:rPr lang="uk-UA" sz="2000" b="1" dirty="0" smtClean="0"/>
              <a:t> у науковому збірнику «Минуле і сучасне Волині та Полісся: Ковель і </a:t>
            </a:r>
            <a:r>
              <a:rPr lang="uk-UA" sz="2000" b="1" dirty="0" err="1" smtClean="0"/>
              <a:t>Ковельщина</a:t>
            </a:r>
            <a:r>
              <a:rPr lang="uk-UA" sz="2000" b="1" dirty="0" smtClean="0"/>
              <a:t> в історії України та Волині</a:t>
            </a:r>
            <a:r>
              <a:rPr lang="ru-RU" sz="2000" b="1" dirty="0" smtClean="0"/>
              <a:t>», </a:t>
            </a:r>
            <a:r>
              <a:rPr lang="uk-UA" sz="2000" b="1" dirty="0" smtClean="0"/>
              <a:t>(випуск №50, 2013р.).</a:t>
            </a:r>
            <a:r>
              <a:rPr lang="ru-RU" sz="2000" b="1" dirty="0" smtClean="0"/>
              <a:t> </a:t>
            </a:r>
          </a:p>
          <a:p>
            <a:r>
              <a:rPr lang="uk-UA" sz="2000" b="1" dirty="0" smtClean="0"/>
              <a:t> Підготовка та участь у міській науково-практичній конференції до 202 річниці з дня народження Т.Г. Шевченка. Виступ: «Шляхи Шевченка на Волині», (2016р.).</a:t>
            </a:r>
          </a:p>
          <a:p>
            <a:r>
              <a:rPr lang="uk-UA" sz="2000" b="1" dirty="0" smtClean="0"/>
              <a:t>Участь у міському науково-практичному семінарі «Освітнє краєзнавство і формування національно-патріотичних </a:t>
            </a:r>
            <a:r>
              <a:rPr lang="uk-UA" sz="2000" b="1" dirty="0" err="1" smtClean="0"/>
              <a:t>компетентностей</a:t>
            </a:r>
            <a:r>
              <a:rPr lang="uk-UA" sz="2000" b="1" dirty="0" smtClean="0"/>
              <a:t> у сучасній школі: дослідження історії Ковельської гімназії». Виступ: «Місце краєзнавчої діяльності у системі роботи класного керівника як засобу виховання особистості», (2016р.).</a:t>
            </a:r>
          </a:p>
          <a:p>
            <a:r>
              <a:rPr lang="uk-UA" sz="2000" b="1" dirty="0" smtClean="0"/>
              <a:t>Творчий доробок (методичні рекомендації): «Інтерактивні технологій навчання як засіб формування пізнавальних </a:t>
            </a:r>
            <a:r>
              <a:rPr lang="uk-UA" sz="2000" b="1" dirty="0" err="1" smtClean="0"/>
              <a:t>компетентностей</a:t>
            </a:r>
            <a:r>
              <a:rPr lang="uk-UA" sz="2000" b="1" dirty="0" smtClean="0"/>
              <a:t> учнів на уроках географії», (2017р.).</a:t>
            </a:r>
          </a:p>
          <a:p>
            <a:pPr lvl="0"/>
            <a:r>
              <a:rPr lang="uk-UA" sz="2000" b="1" dirty="0" smtClean="0"/>
              <a:t>Поповнення методичними, дидактичними, краєзнавчими матеріалами ліцензованого кабінету географії згідно плану роботи</a:t>
            </a:r>
          </a:p>
          <a:p>
            <a:endParaRPr lang="uk-UA" sz="2000" b="1" dirty="0" smtClean="0"/>
          </a:p>
          <a:p>
            <a:endParaRPr lang="uk-UA" sz="1800" b="1" dirty="0" smtClean="0"/>
          </a:p>
          <a:p>
            <a:endParaRPr lang="uk-UA" sz="1600" dirty="0" smtClean="0"/>
          </a:p>
          <a:p>
            <a:endParaRPr lang="uk-UA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405</TotalTime>
  <Words>675</Words>
  <Application>Microsoft Office PowerPoint</Application>
  <PresentationFormat>Экран (4:3)</PresentationFormat>
  <Paragraphs>68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 Інноваційні   педагогічні технології </vt:lpstr>
      <vt:lpstr>Результативність роботи</vt:lpstr>
      <vt:lpstr>  Результативність роботи</vt:lpstr>
      <vt:lpstr>    Методична робота</vt:lpstr>
      <vt:lpstr>Методична робота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Sergiy</cp:lastModifiedBy>
  <cp:revision>60</cp:revision>
  <dcterms:created xsi:type="dcterms:W3CDTF">2013-08-23T08:38:35Z</dcterms:created>
  <dcterms:modified xsi:type="dcterms:W3CDTF">2017-03-15T11:32:03Z</dcterms:modified>
</cp:coreProperties>
</file>